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83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4" r:id="rId3"/>
    <p:sldId id="257" r:id="rId4"/>
    <p:sldId id="258" r:id="rId5"/>
    <p:sldId id="288" r:id="rId6"/>
    <p:sldId id="289" r:id="rId7"/>
    <p:sldId id="291" r:id="rId8"/>
    <p:sldId id="293" r:id="rId9"/>
    <p:sldId id="262" r:id="rId10"/>
    <p:sldId id="263" r:id="rId11"/>
    <p:sldId id="27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9EE"/>
    <a:srgbClr val="FF2600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124" autoAdjust="0"/>
    <p:restoredTop sz="60741" autoAdjust="0"/>
  </p:normalViewPr>
  <p:slideViewPr>
    <p:cSldViewPr snapToGrid="0" snapToObjects="1">
      <p:cViewPr>
        <p:scale>
          <a:sx n="58" d="100"/>
          <a:sy n="58" d="100"/>
        </p:scale>
        <p:origin x="1016" y="3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000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8B137-6583-5F42-958C-8B3B72068286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18751-D115-954B-9E9F-6CEEFC4C6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67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786E-692A-3140-8FBE-812CE92C6D83}" type="datetimeFigureOut">
              <a:rPr lang="en-US" smtClean="0"/>
              <a:t>6/20/18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9D50-6773-0448-9D59-B3515F1CFE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2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26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5CC0-C891-3E47-B387-ED753062555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38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1424721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14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63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13227884"/>
          </a:xfrm>
        </p:spPr>
        <p:txBody>
          <a:bodyPr/>
          <a:lstStyle/>
          <a:p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5CC0-C891-3E47-B387-ED753062555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14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78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3255" y="4400549"/>
            <a:ext cx="6137753" cy="4142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8820775"/>
          </a:xfrm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26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5298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6542270"/>
          </a:xfrm>
        </p:spPr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1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9D50-6773-0448-9D59-B3515F1CFE1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03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endParaRPr lang="en-US" sz="1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5CC0-C891-3E47-B387-ED753062555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4F5DF7-0E64-924C-8A3B-9524107865EC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88983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02C7-3942-E644-8A68-2A2BFDF16C5D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C4DE0-54E7-0E41-8418-94BE9AE971B3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82D1-4E2D-044B-9C99-DF899085A2BF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6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A4E143-E7A2-BD4F-9BD8-095D5F6B67A0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0361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CE0C-8D2A-DA42-8D38-2CF26F8D3C56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F184-050D-FC43-BCE2-4197060671E9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9EA2-D004-B445-A7FD-C620A41B8C94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8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30DC-FD8C-3348-95EF-36F5478AB544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A4EB4-5207-6C49-91C0-71F69215208E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04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D96B67-9372-8449-A828-862C3C7F4598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91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D55E273-CB3B-0444-A9BE-F8FEB59A16AE}" type="datetime1">
              <a:rPr lang="en-US" smtClean="0"/>
              <a:t>6/20/18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D1607AF-BCFC-DD4D-B122-243BFE879A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206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26634"/>
            <a:ext cx="9144000" cy="367990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latin typeface="Avenir Roman" charset="0"/>
              </a:rPr>
              <a:t>Immigration Options for Postdocs: </a:t>
            </a:r>
            <a:r>
              <a:rPr lang="en-US" sz="3600" dirty="0" smtClean="0">
                <a:latin typeface="Avenir Roman" charset="0"/>
              </a:rPr>
              <a:t/>
            </a:r>
            <a:br>
              <a:rPr lang="en-US" sz="3600" dirty="0" smtClean="0">
                <a:latin typeface="Avenir Roman" charset="0"/>
              </a:rPr>
            </a:br>
            <a:r>
              <a:rPr lang="en-US" sz="3600" dirty="0" smtClean="0">
                <a:latin typeface="Avenir Roman" charset="0"/>
              </a:rPr>
              <a:t>A </a:t>
            </a:r>
            <a:r>
              <a:rPr lang="en-US" sz="3600" dirty="0">
                <a:latin typeface="Avenir Roman" charset="0"/>
              </a:rPr>
              <a:t>survey of immigrant and nonimmigrant visa </a:t>
            </a:r>
            <a:r>
              <a:rPr lang="en-US" sz="3600" dirty="0" smtClean="0">
                <a:latin typeface="Avenir Roman" charset="0"/>
              </a:rPr>
              <a:t>categories</a:t>
            </a:r>
            <a:r>
              <a:rPr lang="en-US" sz="4000" dirty="0" smtClean="0">
                <a:latin typeface="Avenir Roman" charset="0"/>
              </a:rPr>
              <a:t/>
            </a:r>
            <a:br>
              <a:rPr lang="en-US" sz="4000" dirty="0" smtClean="0">
                <a:latin typeface="Avenir Roman" charset="0"/>
              </a:rPr>
            </a:br>
            <a:r>
              <a:rPr lang="en-US" sz="4400" dirty="0" smtClean="0">
                <a:latin typeface="Avenir Roman" charset="0"/>
              </a:rPr>
              <a:t/>
            </a:r>
            <a:br>
              <a:rPr lang="en-US" sz="4400" dirty="0" smtClean="0">
                <a:latin typeface="Avenir Roman" charset="0"/>
              </a:rPr>
            </a:b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Avenir Roman" charset="0"/>
              </a:rPr>
              <a:t>SELF-PETITIONED Immigrant Categories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  <a:latin typeface="Avenir Roman" charset="0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5229" y="5062654"/>
            <a:ext cx="4192859" cy="1048214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endParaRPr lang="en-US" dirty="0" smtClean="0">
              <a:latin typeface="Avenir Roman" charset="0"/>
              <a:ea typeface="Avenir Roman" charset="0"/>
              <a:cs typeface="Avenir Roman" charset="0"/>
            </a:endParaRPr>
          </a:p>
          <a:p>
            <a:r>
              <a:rPr lang="en-US" dirty="0" smtClean="0">
                <a:latin typeface="Avenir Roman" charset="0"/>
                <a:ea typeface="Avenir Roman" charset="0"/>
                <a:cs typeface="Avenir Roman" charset="0"/>
              </a:rPr>
              <a:t>Lucy Avedissian</a:t>
            </a:r>
          </a:p>
          <a:p>
            <a:r>
              <a:rPr lang="en-US" dirty="0" smtClean="0">
                <a:latin typeface="Avenir Roman" charset="0"/>
                <a:ea typeface="Avenir Roman" charset="0"/>
                <a:cs typeface="Avenir Roman" charset="0"/>
              </a:rPr>
              <a:t>June 20, 2018</a:t>
            </a:r>
            <a:endParaRPr lang="en-US" dirty="0">
              <a:latin typeface="Avenir Roman" charset="0"/>
              <a:ea typeface="Avenir Roman" charset="0"/>
              <a:cs typeface="Avenir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68" y="320635"/>
            <a:ext cx="8809464" cy="144125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EB-2 Members of Professions Holding Advanced Degrees, or Individuals of Exceptional Ability</a:t>
            </a:r>
            <a:r>
              <a:rPr lang="en-US" sz="22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</a:br>
            <a:endParaRPr lang="en-US" sz="2200" dirty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293" y="1761893"/>
            <a:ext cx="9121697" cy="4691493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Advanced Degree or Equivalent: Position requires an advanced degree and applicant has an advanced degree or its equivalent. </a:t>
            </a:r>
          </a:p>
          <a:p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Exceptional ability: </a:t>
            </a: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A </a:t>
            </a:r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degree of expertise significantly above that ordinarily encountered in sciences, arts or business</a:t>
            </a:r>
          </a:p>
          <a:p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Applicant must have a job offer and labor </a:t>
            </a: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certification.</a:t>
            </a:r>
          </a:p>
          <a:p>
            <a:endParaRPr lang="en-US" sz="2400" dirty="0" smtClean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  <a:p>
            <a:pPr lvl="6">
              <a:buFont typeface="Wingdings" charset="2"/>
              <a:buChar char="Ø"/>
            </a:pPr>
            <a:r>
              <a:rPr lang="en-US" sz="2000" i="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	</a:t>
            </a:r>
            <a:r>
              <a:rPr lang="en-US" sz="2400" i="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USCIS </a:t>
            </a:r>
            <a:r>
              <a:rPr lang="en-US" sz="2400" i="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may waive the requirement of a labor </a:t>
            </a:r>
            <a:r>
              <a:rPr lang="en-US" sz="2400" i="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certification 	and </a:t>
            </a:r>
            <a:r>
              <a:rPr lang="en-US" sz="2400" i="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job offer if it is in the national </a:t>
            </a:r>
            <a:r>
              <a:rPr lang="en-US" sz="2400" i="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interest of </a:t>
            </a:r>
            <a:r>
              <a:rPr lang="en-US" sz="2400" i="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the US to do </a:t>
            </a:r>
            <a:r>
              <a:rPr lang="en-US" sz="2400" i="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	so </a:t>
            </a:r>
            <a:r>
              <a:rPr lang="en-US" sz="2400" i="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(NIW)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BFA2-530D-B14E-A37B-604D070E808D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90654"/>
            <a:ext cx="10649415" cy="1390732"/>
          </a:xfrm>
          <a:solidFill>
            <a:srgbClr val="FF0000">
              <a:alpha val="0"/>
            </a:srgbClr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EB-2 Members of Professions Holding Advanced Degrees, or Individuals of Exceptional Ability</a:t>
            </a:r>
            <a:br>
              <a:rPr lang="en-US" sz="28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</a:br>
            <a:endParaRPr lang="en-US" sz="2800" dirty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81386"/>
            <a:ext cx="10158761" cy="4572000"/>
          </a:xfrm>
          <a:solidFill>
            <a:srgbClr val="F9E9EE">
              <a:alpha val="0"/>
            </a:srgbClr>
          </a:solidFill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Exceptional Ability: A degree of expertise significantly above that ordinarily encountered.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Requires any 3 of: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Degree relating to area of exceptional ability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Letter from current/former employer showing minimum 10 yrs exp.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License to practice profession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Commanded salary demonstrating exceptional ability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Membership in a professional organization</a:t>
            </a:r>
          </a:p>
          <a:p>
            <a:pPr marL="571500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6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Recognition for achievements and significant contributions by peers, government entities or professional organizations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355" y="203199"/>
            <a:ext cx="10013795" cy="93848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EB-2 Members of Professions Holding Advanced Degrees, or Individuals of Exceptional </a:t>
            </a:r>
            <a:r>
              <a:rPr lang="en-US" sz="28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Ability – National Interest Waiver</a:t>
            </a:r>
            <a:br>
              <a:rPr lang="en-US" sz="28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</a:br>
            <a:endParaRPr lang="en-US" sz="2800" dirty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355" y="1427356"/>
            <a:ext cx="10348333" cy="5046345"/>
          </a:xfrm>
          <a:solidFill>
            <a:srgbClr val="FF26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Must first qualify as either an advanced degree professional, or an individual of exceptional ability.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If advanced degree professional, issue of exceptional ability is moot and can proceed to NIW argument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NIW Analysis: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Proposed endeavor has both substantial merit and national importance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Foreign national is well positioned to advance the proposed endeavor</a:t>
            </a:r>
          </a:p>
          <a:p>
            <a:pPr marL="514350" indent="-514350">
              <a:buClr>
                <a:schemeClr val="tx1"/>
              </a:buClr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On balance, it would be beneficial to the U.S. to waive requirement of job offer/labor certification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Benefit of the unique skills s/he would provide outweighs the inherent national interest in protecting US workers through the labor cert process.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400" dirty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BFA2-530D-B14E-A37B-604D070E808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Immigration Options for Postdocs</a:t>
            </a:r>
            <a:br>
              <a:rPr lang="en-US" sz="2800" dirty="0">
                <a:latin typeface="Avenir Roman" charset="0"/>
                <a:ea typeface="Avenir Roman" charset="0"/>
                <a:cs typeface="Avenir Roman" charset="0"/>
              </a:rPr>
            </a:br>
            <a:r>
              <a:rPr lang="en-US" sz="2800" dirty="0" smtClean="0">
                <a:latin typeface="Avenir Roman" charset="0"/>
                <a:ea typeface="Avenir Roman" charset="0"/>
                <a:cs typeface="Avenir Roman" charset="0"/>
              </a:rPr>
              <a:t>Self-Petitioned Immigrant </a:t>
            </a:r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Categories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810106" y="2631688"/>
            <a:ext cx="8162693" cy="323571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800" b="1" dirty="0">
                <a:latin typeface="Avenir Roman" charset="0"/>
                <a:ea typeface="Avenir Roman" charset="0"/>
                <a:cs typeface="Avenir Roman" charset="0"/>
              </a:rPr>
              <a:t>EB-1: Individuals of Extraordinary Ability</a:t>
            </a:r>
          </a:p>
          <a:p>
            <a:pPr>
              <a:buFont typeface="Wingdings" charset="2"/>
              <a:buChar char="Ø"/>
            </a:pPr>
            <a:endParaRPr lang="en-US" sz="2800" b="1" dirty="0">
              <a:latin typeface="Avenir Roman" charset="0"/>
              <a:ea typeface="Avenir Roman" charset="0"/>
              <a:cs typeface="Avenir Roman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en-US" sz="2800" b="1" dirty="0">
                <a:latin typeface="Avenir Roman" charset="0"/>
                <a:ea typeface="Avenir Roman" charset="0"/>
                <a:cs typeface="Avenir Roman" charset="0"/>
              </a:rPr>
              <a:t>EB-2 – NIW</a:t>
            </a:r>
          </a:p>
          <a:p>
            <a:endParaRPr lang="en-US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EB-1 Individuals of Extraordinary Ability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Bef>
                <a:spcPts val="2376"/>
              </a:spcBef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Available to individuals with extraordinary ability in sciences, arts, education, business or athletics, demonstrated by sustained national or international acclaim, </a:t>
            </a:r>
          </a:p>
          <a:p>
            <a:pPr>
              <a:spcBef>
                <a:spcPts val="2376"/>
              </a:spcBef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Individual seeks entry to continue work in the area of extraordinary ability, and</a:t>
            </a:r>
          </a:p>
          <a:p>
            <a:pPr>
              <a:spcBef>
                <a:spcPts val="2376"/>
              </a:spcBef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Entry will substantially benefit prospectively the U.S.</a:t>
            </a:r>
          </a:p>
          <a:p>
            <a:pPr>
              <a:spcBef>
                <a:spcPts val="2376"/>
              </a:spcBef>
            </a:pPr>
            <a:endParaRPr lang="en-US" sz="2400" dirty="0" smtClean="0">
              <a:latin typeface="Avenir Roman" charset="0"/>
              <a:ea typeface="Avenir Roman" charset="0"/>
              <a:cs typeface="Avenir Roman" charset="0"/>
            </a:endParaRPr>
          </a:p>
          <a:p>
            <a:endParaRPr lang="en-US" sz="24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EB-1 Individuals of Extraordinary Ability,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9659"/>
            <a:ext cx="9601200" cy="5003727"/>
          </a:xfrm>
          <a:noFill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1) 	A one-time achievement of a major internationally recognized award, or</a:t>
            </a:r>
          </a:p>
          <a:p>
            <a:pPr marL="0" indent="0">
              <a:buNone/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2)	Documentation of any 3 of the following: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Receipt of a lesser nationally or internationally recognized award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Membership in associations requiring outstanding achievement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Published materials about the person in professional or major publications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Participation as a judge of the work of others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Evidence of original contributions of major significance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Authorship of scholarly articles in the field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Work displayed in artistic exhibitions or showcases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Performance in a leading role for organizations of distinguished reputation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High remuneration compared to others in the field</a:t>
            </a:r>
          </a:p>
          <a:p>
            <a:pPr marL="1028700" lvl="1" indent="-571500">
              <a:buClr>
                <a:schemeClr val="tx1"/>
              </a:buClr>
              <a:buFont typeface="+mj-lt"/>
              <a:buAutoNum type="romanLcPeriod"/>
            </a:pPr>
            <a:r>
              <a:rPr lang="en-US" sz="2400" i="0" dirty="0" smtClean="0">
                <a:latin typeface="Avenir Roman" charset="0"/>
                <a:ea typeface="Avenir Roman" charset="0"/>
                <a:cs typeface="Avenir Roman" charset="0"/>
              </a:rPr>
              <a:t>Commercial success in the performing arts</a:t>
            </a:r>
          </a:p>
          <a:p>
            <a:pPr marL="57150" indent="0">
              <a:buNone/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Comparable evidence may be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EB-1 Individuals of Extraordinary Ability,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281686"/>
          </a:xfrm>
          <a:noFill/>
        </p:spPr>
        <p:txBody>
          <a:bodyPr>
            <a:normAutofit fontScale="62500" lnSpcReduction="20000"/>
          </a:bodyPr>
          <a:lstStyle/>
          <a:p>
            <a:pPr marL="400050" lvl="1" indent="-400050">
              <a:lnSpc>
                <a:spcPct val="17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sz="3800" i="0" dirty="0">
                <a:latin typeface="Avenir Roman" charset="0"/>
                <a:ea typeface="Avenir Roman" charset="0"/>
                <a:cs typeface="Avenir Roman" charset="0"/>
              </a:rPr>
              <a:t>Receipt of a lesser nationally or internationally recognized </a:t>
            </a:r>
            <a:r>
              <a:rPr lang="en-US" sz="3800" i="0" dirty="0" smtClean="0">
                <a:latin typeface="Avenir Roman" charset="0"/>
                <a:ea typeface="Avenir Roman" charset="0"/>
                <a:cs typeface="Avenir Roman" charset="0"/>
              </a:rPr>
              <a:t>award</a:t>
            </a:r>
          </a:p>
          <a:p>
            <a:pPr marL="400050" lvl="1" indent="-400050">
              <a:lnSpc>
                <a:spcPct val="17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sz="3800" i="0" dirty="0" smtClean="0">
                <a:latin typeface="Avenir Roman" charset="0"/>
                <a:ea typeface="Avenir Roman" charset="0"/>
                <a:cs typeface="Avenir Roman" charset="0"/>
              </a:rPr>
              <a:t>Membership </a:t>
            </a:r>
            <a:r>
              <a:rPr lang="en-US" sz="3800" i="0" dirty="0">
                <a:latin typeface="Avenir Roman" charset="0"/>
                <a:ea typeface="Avenir Roman" charset="0"/>
                <a:cs typeface="Avenir Roman" charset="0"/>
              </a:rPr>
              <a:t>in associations requiring outstanding </a:t>
            </a:r>
            <a:r>
              <a:rPr lang="en-US" sz="3800" i="0" dirty="0" smtClean="0">
                <a:latin typeface="Avenir Roman" charset="0"/>
                <a:ea typeface="Avenir Roman" charset="0"/>
                <a:cs typeface="Avenir Roman" charset="0"/>
              </a:rPr>
              <a:t>achievement</a:t>
            </a:r>
          </a:p>
          <a:p>
            <a:pPr marL="400050" lvl="1" indent="-400050">
              <a:lnSpc>
                <a:spcPct val="17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sz="3800" i="0" dirty="0">
                <a:latin typeface="Avenir Roman" charset="0"/>
                <a:ea typeface="Avenir Roman" charset="0"/>
                <a:cs typeface="Avenir Roman" charset="0"/>
              </a:rPr>
              <a:t>Published materials about the person in professional or major </a:t>
            </a:r>
            <a:r>
              <a:rPr lang="en-US" sz="3800" i="0" dirty="0" smtClean="0">
                <a:latin typeface="Avenir Roman" charset="0"/>
                <a:ea typeface="Avenir Roman" charset="0"/>
                <a:cs typeface="Avenir Roman" charset="0"/>
              </a:rPr>
              <a:t> publications</a:t>
            </a:r>
            <a:endParaRPr lang="en-US" sz="3800" dirty="0" smtClean="0"/>
          </a:p>
          <a:p>
            <a:pPr marL="400050" lvl="1" indent="-400050">
              <a:lnSpc>
                <a:spcPct val="250000"/>
              </a:lnSpc>
              <a:spcBef>
                <a:spcPts val="1000"/>
              </a:spcBef>
              <a:buFont typeface="+mj-lt"/>
              <a:buAutoNum type="romanLcPeriod"/>
            </a:pPr>
            <a:endParaRPr lang="en-US" sz="2800" dirty="0" smtClean="0"/>
          </a:p>
          <a:p>
            <a:pPr marL="400050" lvl="1" indent="-400050">
              <a:spcBef>
                <a:spcPts val="1000"/>
              </a:spcBef>
              <a:buFont typeface="+mj-lt"/>
              <a:buAutoNum type="romanLcPeriod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EB-1 Individuals of Extraordinary Ability,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868" y="1516566"/>
            <a:ext cx="9525000" cy="4304371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857250" lvl="1" indent="-400050">
              <a:buClr>
                <a:schemeClr val="tx1"/>
              </a:buClr>
              <a:buFont typeface="+mj-lt"/>
              <a:buAutoNum type="romanLcPeriod" startAt="4"/>
            </a:pPr>
            <a:endParaRPr lang="en-US" sz="1800" dirty="0" smtClean="0"/>
          </a:p>
          <a:p>
            <a:pPr marL="514350" lvl="1" indent="-51435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>
                <a:schemeClr val="tx1"/>
              </a:buClr>
              <a:buFont typeface="+mj-lt"/>
              <a:buAutoNum type="romanLcPeriod" startAt="4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Participation as the judge of the work of others</a:t>
            </a:r>
          </a:p>
          <a:p>
            <a:pPr marL="514350" lvl="1" indent="-51435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>
                <a:schemeClr val="tx1"/>
              </a:buClr>
              <a:buFont typeface="+mj-lt"/>
              <a:buAutoNum type="romanLcPeriod" startAt="4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Evidence of original contributions of major significance</a:t>
            </a:r>
          </a:p>
          <a:p>
            <a:pPr marL="514350" lvl="1" indent="-51435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Clr>
                <a:schemeClr val="tx1"/>
              </a:buClr>
              <a:buFont typeface="+mj-lt"/>
              <a:buAutoNum type="romanLcPeriod" startAt="4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Authorship of scholarly articles in the field</a:t>
            </a:r>
          </a:p>
          <a:p>
            <a:pPr marL="514350" lvl="1" indent="-514350">
              <a:lnSpc>
                <a:spcPct val="15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 startAt="4"/>
            </a:pPr>
            <a:endParaRPr lang="en-US" sz="2400" i="0" dirty="0">
              <a:latin typeface="Avenir Roman" charset="0"/>
              <a:ea typeface="Avenir Roman" charset="0"/>
              <a:cs typeface="Avenir Roman" charset="0"/>
            </a:endParaRPr>
          </a:p>
          <a:p>
            <a:pPr marL="571500" lvl="1" indent="-571500">
              <a:lnSpc>
                <a:spcPct val="2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4"/>
            </a:pPr>
            <a:endParaRPr lang="en-US" sz="2800" dirty="0"/>
          </a:p>
          <a:p>
            <a:pPr marL="571500" lvl="1" indent="-571500">
              <a:lnSpc>
                <a:spcPct val="2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4"/>
            </a:pPr>
            <a:endParaRPr lang="en-US" sz="2800" dirty="0" smtClean="0"/>
          </a:p>
          <a:p>
            <a:pPr marL="571500" lvl="1" indent="-571500">
              <a:lnSpc>
                <a:spcPct val="2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4"/>
            </a:pPr>
            <a:endParaRPr lang="en-US" sz="2800" dirty="0"/>
          </a:p>
          <a:p>
            <a:pPr marL="571500" lvl="1" indent="-571500">
              <a:lnSpc>
                <a:spcPct val="250000"/>
              </a:lnSpc>
              <a:spcBef>
                <a:spcPts val="1000"/>
              </a:spcBef>
              <a:buFont typeface="+mj-lt"/>
              <a:buAutoNum type="romanLcPeriod" startAt="4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EB-1 Individuals of Extraordinary Ability,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1961"/>
            <a:ext cx="9601200" cy="4395439"/>
          </a:xfrm>
          <a:noFill/>
        </p:spPr>
        <p:txBody>
          <a:bodyPr>
            <a:normAutofit/>
          </a:bodyPr>
          <a:lstStyle/>
          <a:p>
            <a:pPr marL="571500" lvl="1" indent="-5715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7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Display in artistic exhibitions or showcases</a:t>
            </a:r>
          </a:p>
          <a:p>
            <a:pPr marL="571500" lvl="1" indent="-5715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7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Performance in a leading role for organizations of distinguished reputation</a:t>
            </a:r>
          </a:p>
          <a:p>
            <a:pPr marL="571500" lvl="1" indent="-5715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7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High remuneration compared to others in the field</a:t>
            </a:r>
          </a:p>
          <a:p>
            <a:pPr marL="571500" lvl="1" indent="-5715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+mj-lt"/>
              <a:buAutoNum type="romanLcPeriod" startAt="7"/>
            </a:pPr>
            <a:r>
              <a:rPr lang="en-US" sz="2400" i="0" dirty="0">
                <a:latin typeface="Avenir Roman" charset="0"/>
                <a:ea typeface="Avenir Roman" charset="0"/>
                <a:cs typeface="Avenir Roman" charset="0"/>
              </a:rPr>
              <a:t>Commercial success in performing arts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venir Roman" charset="0"/>
                <a:ea typeface="Avenir Roman" charset="0"/>
                <a:cs typeface="Avenir Roman" charset="0"/>
              </a:rPr>
              <a:t>EB-1 Individuals of Extraordinary Ability, Cont’d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5707"/>
            <a:ext cx="9601200" cy="397169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Final Determination:</a:t>
            </a:r>
          </a:p>
          <a:p>
            <a:pPr marL="0" indent="0">
              <a:buNone/>
            </a:pPr>
            <a:endParaRPr lang="en-US" sz="2400" dirty="0" smtClean="0">
              <a:latin typeface="Avenir Roman" charset="0"/>
              <a:ea typeface="Avenir Roman" charset="0"/>
              <a:cs typeface="Avenir Roman" charset="0"/>
            </a:endParaRPr>
          </a:p>
          <a:p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Evidence is evaluated together to determine  if applicant has sustained national or international acclaim</a:t>
            </a:r>
            <a:r>
              <a:rPr lang="en-US" sz="2400" smtClean="0">
                <a:latin typeface="Avenir Roman" charset="0"/>
                <a:ea typeface="Avenir Roman" charset="0"/>
                <a:cs typeface="Avenir Roman" charset="0"/>
              </a:rPr>
              <a:t>, and</a:t>
            </a:r>
          </a:p>
          <a:p>
            <a:endParaRPr lang="en-US" sz="2400" dirty="0" smtClean="0">
              <a:latin typeface="Avenir Roman" charset="0"/>
              <a:ea typeface="Avenir Roman" charset="0"/>
              <a:cs typeface="Avenir Roman" charset="0"/>
            </a:endParaRPr>
          </a:p>
          <a:p>
            <a:r>
              <a:rPr lang="en-US" sz="2400" dirty="0" smtClean="0">
                <a:latin typeface="Avenir Roman" charset="0"/>
                <a:ea typeface="Avenir Roman" charset="0"/>
                <a:cs typeface="Avenir Roman" charset="0"/>
              </a:rPr>
              <a:t>Achievements have been recognized in the field of expertise, indicating applicant is one of that small percentage who have risen to the very top of the field</a:t>
            </a:r>
            <a:endParaRPr lang="en-US" sz="24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07AF-BCFC-DD4D-B122-243BFE879A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82" y="580732"/>
            <a:ext cx="8229600" cy="1876302"/>
          </a:xfrm>
          <a:solidFill>
            <a:schemeClr val="bg2"/>
          </a:solidFill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EB-2 Members of Professions Holding Advanced Degrees, or </a:t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venir Roman" charset="0"/>
                <a:ea typeface="Avenir Roman" charset="0"/>
                <a:cs typeface="Avenir Roman" charset="0"/>
              </a:rPr>
              <a:t>Individuals of Exceptional 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31687"/>
            <a:ext cx="8229600" cy="3494477"/>
          </a:xfrm>
          <a:solidFill>
            <a:schemeClr val="bg2">
              <a:alpha val="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Members of professions holding advanced degree or the equivalent, or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Applicants who because of their exceptional ability in the sciences, arts or business will substantially benefit prospectively the the national economy, cultural or educational interests or welfare of the </a:t>
            </a: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US, and</a:t>
            </a:r>
            <a:endParaRPr lang="en-US" sz="2400" dirty="0">
              <a:solidFill>
                <a:schemeClr val="tx1"/>
              </a:solidFill>
              <a:latin typeface="Avenir Roman" charset="0"/>
              <a:ea typeface="Avenir Roman" charset="0"/>
              <a:cs typeface="Avenir Roman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W</a:t>
            </a:r>
            <a:r>
              <a:rPr lang="en-US" sz="2400" dirty="0" smtClean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hose </a:t>
            </a:r>
            <a:r>
              <a:rPr lang="en-US" sz="2400" dirty="0">
                <a:solidFill>
                  <a:schemeClr val="tx1"/>
                </a:solidFill>
                <a:latin typeface="Avenir Roman" charset="0"/>
                <a:ea typeface="Avenir Roman" charset="0"/>
                <a:cs typeface="Avenir Roman" charset="0"/>
              </a:rPr>
              <a:t>services are sought by a US employer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BFA2-530D-B14E-A37B-604D070E80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13716</TotalTime>
  <Words>574</Words>
  <Application>Microsoft Macintosh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Avenir Roman</vt:lpstr>
      <vt:lpstr>Calibri</vt:lpstr>
      <vt:lpstr>Franklin Gothic Book</vt:lpstr>
      <vt:lpstr>Wingdings</vt:lpstr>
      <vt:lpstr>Crop</vt:lpstr>
      <vt:lpstr>Immigration Options for Postdocs:  A survey of immigrant and nonimmigrant visa categories  SELF-PETITIONED Immigrant Categories </vt:lpstr>
      <vt:lpstr>Immigration Options for Postdocs Self-Petitioned Immigrant Categories</vt:lpstr>
      <vt:lpstr>EB-1 Individuals of Extraordinary Ability</vt:lpstr>
      <vt:lpstr>EB-1 Individuals of Extraordinary Ability, Cont’d </vt:lpstr>
      <vt:lpstr>EB-1 Individuals of Extraordinary Ability, Cont’d </vt:lpstr>
      <vt:lpstr>EB-1 Individuals of Extraordinary Ability, Cont’d </vt:lpstr>
      <vt:lpstr>EB-1 Individuals of Extraordinary Ability, Cont’d </vt:lpstr>
      <vt:lpstr>EB-1 Individuals of Extraordinary Ability, Cont’d </vt:lpstr>
      <vt:lpstr>EB-2 Members of Professions Holding Advanced Degrees, or  Individuals of Exceptional Ability</vt:lpstr>
      <vt:lpstr> EB-2 Members of Professions Holding Advanced Degrees, or Individuals of Exceptional Ability </vt:lpstr>
      <vt:lpstr>EB-2 Members of Professions Holding Advanced Degrees, or Individuals of Exceptional Ability </vt:lpstr>
      <vt:lpstr>EB-2 Members of Professions Holding Advanced Degrees, or Individuals of Exceptional Ability – National Interest Waiver 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Options for Postdocs: A survey of immigrant and nonimmigrant visa categories. </dc:title>
  <dc:creator>Microsoft Office User</dc:creator>
  <cp:lastModifiedBy>Microsoft Office User</cp:lastModifiedBy>
  <cp:revision>283</cp:revision>
  <cp:lastPrinted>2018-06-20T18:15:54Z</cp:lastPrinted>
  <dcterms:created xsi:type="dcterms:W3CDTF">2018-06-03T18:56:20Z</dcterms:created>
  <dcterms:modified xsi:type="dcterms:W3CDTF">2018-06-20T19:34:03Z</dcterms:modified>
</cp:coreProperties>
</file>